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61" r:id="rId3"/>
    <p:sldId id="281" r:id="rId4"/>
    <p:sldId id="282" r:id="rId5"/>
    <p:sldId id="349" r:id="rId6"/>
    <p:sldId id="350" r:id="rId7"/>
    <p:sldId id="353" r:id="rId8"/>
    <p:sldId id="283" r:id="rId9"/>
    <p:sldId id="284" r:id="rId10"/>
    <p:sldId id="344" r:id="rId11"/>
    <p:sldId id="345" r:id="rId12"/>
    <p:sldId id="346" r:id="rId13"/>
    <p:sldId id="347" r:id="rId14"/>
    <p:sldId id="348" r:id="rId15"/>
    <p:sldId id="285" r:id="rId16"/>
    <p:sldId id="286" r:id="rId17"/>
    <p:sldId id="311" r:id="rId18"/>
    <p:sldId id="312" r:id="rId19"/>
    <p:sldId id="313" r:id="rId20"/>
    <p:sldId id="314" r:id="rId21"/>
    <p:sldId id="287" r:id="rId22"/>
    <p:sldId id="315" r:id="rId23"/>
    <p:sldId id="316" r:id="rId24"/>
    <p:sldId id="317" r:id="rId25"/>
    <p:sldId id="318" r:id="rId26"/>
    <p:sldId id="288" r:id="rId27"/>
    <p:sldId id="289" r:id="rId28"/>
    <p:sldId id="319" r:id="rId29"/>
    <p:sldId id="320" r:id="rId30"/>
    <p:sldId id="321" r:id="rId31"/>
    <p:sldId id="290" r:id="rId32"/>
    <p:sldId id="291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295" r:id="rId50"/>
    <p:sldId id="342" r:id="rId51"/>
    <p:sldId id="354" r:id="rId52"/>
    <p:sldId id="355" r:id="rId53"/>
    <p:sldId id="356" r:id="rId54"/>
    <p:sldId id="357" r:id="rId55"/>
    <p:sldId id="358" r:id="rId56"/>
    <p:sldId id="343" r:id="rId57"/>
    <p:sldId id="322" r:id="rId58"/>
    <p:sldId id="280" r:id="rId59"/>
  </p:sldIdLst>
  <p:sldSz cx="10691813" cy="75596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17B"/>
    <a:srgbClr val="FF6B19"/>
    <a:srgbClr val="84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9D78C-826D-45B1-8920-0FF9560DB7F7}">
  <a:tblStyle styleId="{5B09D78C-826D-45B1-8920-0FF9560DB7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7" autoAdjust="0"/>
    <p:restoredTop sz="96405" autoAdjust="0"/>
  </p:normalViewPr>
  <p:slideViewPr>
    <p:cSldViewPr showGuides="1">
      <p:cViewPr varScale="1">
        <p:scale>
          <a:sx n="114" d="100"/>
          <a:sy n="114" d="100"/>
        </p:scale>
        <p:origin x="632" y="184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324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78BA1-844C-4C2E-8589-B87A0C1555E4}" type="datetimeFigureOut">
              <a:rPr lang="sl-SI" smtClean="0"/>
              <a:t>15. 09. 20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6D600-ED1E-48DD-B2DE-1388276FD4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4829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36483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1pPr>
    <a:lvl2pPr marL="69520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2pPr>
    <a:lvl3pPr marL="139041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3pPr>
    <a:lvl4pPr marL="208562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4pPr>
    <a:lvl5pPr marL="278083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5pPr>
    <a:lvl6pPr marL="3476045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6pPr>
    <a:lvl7pPr marL="4171253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7pPr>
    <a:lvl8pPr marL="4866462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8pPr>
    <a:lvl9pPr marL="556167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236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088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79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459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617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568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10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541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642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819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2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621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53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30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37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230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52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187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14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43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750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41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80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730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01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396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191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605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1650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235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794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1461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625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38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386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476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864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059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572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052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0084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564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762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078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5425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19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4302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2146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302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6899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498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103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39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29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13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007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619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90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5"/>
          <p:cNvSpPr txBox="1">
            <a:spLocks noGrp="1"/>
          </p:cNvSpPr>
          <p:nvPr>
            <p:ph type="ctrTitle"/>
          </p:nvPr>
        </p:nvSpPr>
        <p:spPr>
          <a:xfrm>
            <a:off x="462489" y="2615667"/>
            <a:ext cx="6314764" cy="115170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307">
                <a:solidFill>
                  <a:srgbClr val="1931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buSzPct val="100000"/>
              <a:defRPr sz="3307"/>
            </a:lvl2pPr>
            <a:lvl3pPr lvl="2" rtl="0">
              <a:spcBef>
                <a:spcPts val="0"/>
              </a:spcBef>
              <a:buSzPct val="100000"/>
              <a:defRPr sz="3307"/>
            </a:lvl3pPr>
            <a:lvl4pPr lvl="3" rtl="0">
              <a:spcBef>
                <a:spcPts val="0"/>
              </a:spcBef>
              <a:buSzPct val="100000"/>
              <a:defRPr sz="3307"/>
            </a:lvl4pPr>
            <a:lvl5pPr lvl="4" rtl="0">
              <a:spcBef>
                <a:spcPts val="0"/>
              </a:spcBef>
              <a:buSzPct val="100000"/>
              <a:defRPr sz="3307"/>
            </a:lvl5pPr>
            <a:lvl6pPr lvl="5" rtl="0">
              <a:spcBef>
                <a:spcPts val="0"/>
              </a:spcBef>
              <a:buSzPct val="100000"/>
              <a:defRPr sz="3307"/>
            </a:lvl6pPr>
            <a:lvl7pPr lvl="6" rtl="0">
              <a:spcBef>
                <a:spcPts val="0"/>
              </a:spcBef>
              <a:buSzPct val="100000"/>
              <a:defRPr sz="3307"/>
            </a:lvl7pPr>
            <a:lvl8pPr lvl="7" rtl="0">
              <a:spcBef>
                <a:spcPts val="0"/>
              </a:spcBef>
              <a:buSzPct val="100000"/>
              <a:defRPr sz="3307"/>
            </a:lvl8pPr>
            <a:lvl9pPr lvl="8" rtl="0">
              <a:spcBef>
                <a:spcPts val="0"/>
              </a:spcBef>
              <a:buSzPct val="100000"/>
              <a:defRPr sz="3307"/>
            </a:lvl9pPr>
          </a:lstStyle>
          <a:p>
            <a:endParaRPr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462489" y="4118960"/>
            <a:ext cx="420984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36063" y="1524899"/>
            <a:ext cx="8503883" cy="895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defRPr sz="2205">
                <a:solidFill>
                  <a:srgbClr val="19317B"/>
                </a:solidFill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36063" y="2721498"/>
            <a:ext cx="8503883" cy="391585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lvl="0" indent="-285750">
              <a:lnSpc>
                <a:spcPct val="150000"/>
              </a:lnSpc>
              <a:spcBef>
                <a:spcPts val="0"/>
              </a:spcBef>
              <a:buClr>
                <a:srgbClr val="FF6B19"/>
              </a:buClr>
              <a:buSzPct val="70000"/>
              <a:buFont typeface="LucidaGrande" charset="0"/>
              <a:buChar char="▶"/>
              <a:defRPr>
                <a:latin typeface="+mn-lt"/>
              </a:defRPr>
            </a:lvl1pPr>
            <a:lvl2pPr marL="742950" lvl="1" indent="-285750">
              <a:lnSpc>
                <a:spcPct val="150000"/>
              </a:lnSpc>
              <a:spcBef>
                <a:spcPts val="0"/>
              </a:spcBef>
              <a:buSzPct val="60000"/>
              <a:buFont typeface="LucidaGrande" charset="0"/>
              <a:buChar char="▶"/>
              <a:defRPr baseline="0"/>
            </a:lvl2pPr>
            <a:lvl3pPr marL="1200150" lvl="2" indent="-285750">
              <a:lnSpc>
                <a:spcPct val="150000"/>
              </a:lnSpc>
              <a:spcBef>
                <a:spcPts val="0"/>
              </a:spcBef>
              <a:buSzPct val="50000"/>
              <a:buFont typeface="LucidaGrande" charset="0"/>
              <a:buChar char="▶"/>
              <a:defRPr baseline="0"/>
            </a:lvl3pPr>
            <a:lvl4pPr marL="1657350" lvl="3" indent="-285750">
              <a:lnSpc>
                <a:spcPct val="150000"/>
              </a:lnSpc>
              <a:spcBef>
                <a:spcPts val="0"/>
              </a:spcBef>
              <a:buClr>
                <a:srgbClr val="19317B"/>
              </a:buClr>
              <a:buSzPct val="40000"/>
              <a:buFont typeface="LucidaGrande" charset="0"/>
              <a:buChar char="▶"/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hyperlink" Target="http://www.prace-ri.eu/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48134" y="7023036"/>
            <a:ext cx="687932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6052F6A-383D-4658-9E2E-503D22466366}" type="slidenum">
              <a:rPr lang="en-GB" sz="992" baseline="0" smtClean="0">
                <a:solidFill>
                  <a:srgbClr val="19317B"/>
                </a:solidFill>
              </a:rPr>
              <a:pPr/>
              <a:t>‹#›</a:t>
            </a:fld>
            <a:endParaRPr lang="en-GB" sz="992" baseline="0" dirty="0">
              <a:solidFill>
                <a:srgbClr val="19317B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2490" y="6954857"/>
            <a:ext cx="9766836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hlinkClick r:id="rId5"/>
          </p:cNvPr>
          <p:cNvSpPr txBox="1">
            <a:spLocks/>
          </p:cNvSpPr>
          <p:nvPr userDrawn="1"/>
        </p:nvSpPr>
        <p:spPr>
          <a:xfrm>
            <a:off x="8966371" y="7023036"/>
            <a:ext cx="1262953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992" baseline="0" dirty="0" err="1">
                <a:solidFill>
                  <a:srgbClr val="19317B"/>
                </a:solidFill>
              </a:rPr>
              <a:t>www.prace-ri.eu</a:t>
            </a:r>
            <a:endParaRPr lang="en-GB" sz="992" baseline="0" dirty="0">
              <a:solidFill>
                <a:srgbClr val="19317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" y="0"/>
            <a:ext cx="10688636" cy="1204253"/>
          </a:xfrm>
          <a:prstGeom prst="rect">
            <a:avLst/>
          </a:prstGeom>
        </p:spPr>
      </p:pic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534592" y="1401123"/>
            <a:ext cx="9622632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dirty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34592" y="3058851"/>
            <a:ext cx="9694732" cy="36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  <a:p>
            <a:pPr lvl="3"/>
            <a:endParaRPr lang="sl-SI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488145" y="7023033"/>
            <a:ext cx="3031087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92" baseline="0" dirty="0">
                <a:solidFill>
                  <a:srgbClr val="19317B"/>
                </a:solidFill>
              </a:rPr>
              <a:t>Presentation title</a:t>
            </a:r>
            <a:endParaRPr lang="en-GB" sz="992" baseline="0" dirty="0">
              <a:solidFill>
                <a:srgbClr val="19317B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205" b="0" i="0" u="none" strike="noStrike" cap="none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FF6B19"/>
        </a:buClr>
        <a:buSzPct val="70000"/>
        <a:buFont typeface="LucidaGrande" charset="0"/>
        <a:buChar char="▶"/>
        <a:defRPr sz="1543" b="0" i="0" u="none" strike="noStrike" cap="none" baseline="0" dirty="0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L="742950" marR="0" lvl="1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19317B"/>
        </a:buClr>
        <a:buSzPct val="6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2pPr>
      <a:lvl3pPr marL="1200150" marR="0" lvl="2" indent="-285750" algn="l" rtl="0">
        <a:lnSpc>
          <a:spcPct val="15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3pPr>
      <a:lvl4pPr marL="1657350" marR="0" lvl="3" indent="-28575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Pct val="40000"/>
        <a:buFont typeface="LucidaGrande" charset="0"/>
        <a:buChar char="▶"/>
        <a:tabLst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4pPr>
      <a:lvl5pPr marL="0" marR="0" lvl="4" indent="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None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L="285750" marR="0" lvl="6" indent="-28575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zitnik/Apache-Spark-Workshop.gi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ml-guide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computing.princeton.edu/faq/spark-via-slurm" TargetMode="External"/><Relationship Id="rId4" Type="http://schemas.openxmlformats.org/officeDocument/2006/relationships/hyperlink" Target="https://info.gwdg.de/wiki/doku.php?id=wiki:hpc:slurm_sbatch_script_for_spark_application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databricks.com/visualapi.pdf" TargetMode="External"/><Relationship Id="rId7" Type="http://schemas.openxmlformats.org/officeDocument/2006/relationships/hyperlink" Target="https://researchcomputing.princeton.edu/faq/spark-via-slurm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.gwdg.de/wiki/doku.php?id=wiki:hpc:slurm_sbatch_script_for_spark_applications" TargetMode="External"/><Relationship Id="rId5" Type="http://schemas.openxmlformats.org/officeDocument/2006/relationships/hyperlink" Target="https://luminousmen.com/post/spark-core-concepts-explained" TargetMode="External"/><Relationship Id="rId4" Type="http://schemas.openxmlformats.org/officeDocument/2006/relationships/hyperlink" Target="https://events.prace-ri.eu/event/896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462488" y="2615667"/>
            <a:ext cx="8339802" cy="1151706"/>
          </a:xfrm>
        </p:spPr>
        <p:txBody>
          <a:bodyPr>
            <a:normAutofit/>
          </a:bodyPr>
          <a:lstStyle/>
          <a:p>
            <a:r>
              <a:rPr lang="en-US" sz="3858" dirty="0">
                <a:solidFill>
                  <a:srgbClr val="FF6B19"/>
                </a:solidFill>
              </a:rPr>
              <a:t>Introduction to</a:t>
            </a:r>
            <a:r>
              <a:rPr lang="en-US" sz="3858" dirty="0"/>
              <a:t> Apache Spark </a:t>
            </a:r>
          </a:p>
        </p:txBody>
      </p:sp>
      <p:sp>
        <p:nvSpPr>
          <p:cNvPr id="27" name="Shape 65"/>
          <p:cNvSpPr txBox="1">
            <a:spLocks/>
          </p:cNvSpPr>
          <p:nvPr/>
        </p:nvSpPr>
        <p:spPr>
          <a:xfrm>
            <a:off x="462489" y="4652969"/>
            <a:ext cx="6683617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1323" i="1" dirty="0">
                <a:solidFill>
                  <a:srgbClr val="19317B"/>
                </a:solidFill>
              </a:rPr>
              <a:t>University of Ljubljana, Faculty for computer and information science</a:t>
            </a:r>
            <a:endParaRPr lang="en" sz="1323" i="1" dirty="0">
              <a:solidFill>
                <a:srgbClr val="19317B"/>
              </a:solidFill>
            </a:endParaRPr>
          </a:p>
        </p:txBody>
      </p:sp>
      <p:sp>
        <p:nvSpPr>
          <p:cNvPr id="28" name="Shape 65"/>
          <p:cNvSpPr txBox="1">
            <a:spLocks/>
          </p:cNvSpPr>
          <p:nvPr/>
        </p:nvSpPr>
        <p:spPr>
          <a:xfrm>
            <a:off x="462489" y="4335465"/>
            <a:ext cx="4325153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2205" dirty="0">
                <a:solidFill>
                  <a:srgbClr val="19317B"/>
                </a:solidFill>
              </a:rPr>
              <a:t>Slavko Žitnik, Marko Prelevikj</a:t>
            </a:r>
            <a:endParaRPr lang="en" sz="2205" dirty="0">
              <a:solidFill>
                <a:srgbClr val="19317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C327D-5C6F-0346-BFC9-C8DB4A6A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18" y="2522901"/>
            <a:ext cx="5783295" cy="39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32A04-44D0-864A-B9CC-18F4E98B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10" y="2686533"/>
            <a:ext cx="583000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D3EF8C-C45E-A44F-9809-F0E916AE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794" y="2721497"/>
            <a:ext cx="5981017" cy="39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5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93427D-AEEA-3849-8592-615A7320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6" y="2555701"/>
            <a:ext cx="6002833" cy="36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8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83AA80-29DC-8845-AE5D-5C43EDD9F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70" y="2555701"/>
            <a:ext cx="6389338" cy="37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Apacke Spark </a:t>
            </a:r>
            <a:r>
              <a:rPr lang="sl-SI" dirty="0">
                <a:solidFill>
                  <a:srgbClr val="FF6B19"/>
                </a:solidFill>
              </a:rPr>
              <a:t>ecosystem</a:t>
            </a:r>
            <a:endParaRPr lang="en" dirty="0">
              <a:solidFill>
                <a:srgbClr val="FF6B1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84E01-726A-A24A-98DF-169DD3E9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64" y="2627709"/>
            <a:ext cx="8503883" cy="41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core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Core functionalities</a:t>
            </a:r>
          </a:p>
          <a:p>
            <a:pPr lvl="1"/>
            <a:r>
              <a:rPr lang="sl-SI" dirty="0"/>
              <a:t>task scheduling</a:t>
            </a:r>
          </a:p>
          <a:p>
            <a:pPr lvl="1"/>
            <a:r>
              <a:rPr lang="sl-SI" dirty="0"/>
              <a:t>memory management</a:t>
            </a:r>
          </a:p>
          <a:p>
            <a:pPr lvl="1"/>
            <a:r>
              <a:rPr lang="sl-SI" dirty="0"/>
              <a:t>fault recovery</a:t>
            </a:r>
          </a:p>
          <a:p>
            <a:pPr lvl="1"/>
            <a:r>
              <a:rPr lang="sl-SI" dirty="0"/>
              <a:t>storage systems interaction</a:t>
            </a:r>
          </a:p>
          <a:p>
            <a:pPr lvl="1"/>
            <a:r>
              <a:rPr lang="sl-SI" dirty="0"/>
              <a:t>etc.</a:t>
            </a:r>
          </a:p>
          <a:p>
            <a:r>
              <a:rPr lang="sl-SI" dirty="0"/>
              <a:t>Basic data structure definitions/abstractions </a:t>
            </a:r>
          </a:p>
          <a:p>
            <a:pPr lvl="1"/>
            <a:r>
              <a:rPr lang="sl-SI" dirty="0"/>
              <a:t>Resilient Distributed Data sets (RDDs)</a:t>
            </a:r>
          </a:p>
          <a:p>
            <a:pPr lvl="2"/>
            <a:r>
              <a:rPr lang="sl-SI" dirty="0"/>
              <a:t>main Spark data structure</a:t>
            </a:r>
          </a:p>
          <a:p>
            <a:pPr lvl="1"/>
            <a:r>
              <a:rPr lang="sl-SI" dirty="0"/>
              <a:t>Directed Acyclic Graph (DAG)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14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SQL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Structured data manipulation</a:t>
            </a:r>
          </a:p>
          <a:p>
            <a:pPr lvl="1"/>
            <a:r>
              <a:rPr lang="sl-SI" dirty="0"/>
              <a:t>Data Frames definition </a:t>
            </a:r>
          </a:p>
          <a:p>
            <a:r>
              <a:rPr lang="sl-SI" dirty="0"/>
              <a:t>Table-like data representation</a:t>
            </a:r>
          </a:p>
          <a:p>
            <a:pPr lvl="1"/>
            <a:r>
              <a:rPr lang="sl-SI" dirty="0"/>
              <a:t>RDDs extension</a:t>
            </a:r>
          </a:p>
          <a:p>
            <a:pPr lvl="1"/>
            <a:r>
              <a:rPr lang="sl-SI" dirty="0"/>
              <a:t>Schema definition</a:t>
            </a:r>
          </a:p>
          <a:p>
            <a:r>
              <a:rPr lang="sl-SI" dirty="0"/>
              <a:t>SQL queries execution</a:t>
            </a:r>
          </a:p>
          <a:p>
            <a:r>
              <a:rPr lang="sl-SI" dirty="0"/>
              <a:t>Native support for schema-based data</a:t>
            </a:r>
          </a:p>
          <a:p>
            <a:pPr lvl="1"/>
            <a:r>
              <a:rPr lang="sl-SI" dirty="0"/>
              <a:t>Hive, Paquet, JSON,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Streaming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Data analysis of streaming data</a:t>
            </a:r>
          </a:p>
          <a:p>
            <a:pPr lvl="1"/>
            <a:r>
              <a:rPr lang="sl-SI" dirty="0"/>
              <a:t>e.g. tweets, log messages</a:t>
            </a:r>
          </a:p>
          <a:p>
            <a:r>
              <a:rPr lang="sl-SI" dirty="0"/>
              <a:t>Features of stream processing</a:t>
            </a:r>
          </a:p>
          <a:p>
            <a:pPr lvl="1"/>
            <a:r>
              <a:rPr lang="sl-SI" dirty="0"/>
              <a:t>High-troughput</a:t>
            </a:r>
          </a:p>
          <a:p>
            <a:pPr lvl="1"/>
            <a:r>
              <a:rPr lang="sl-SI" dirty="0"/>
              <a:t>Fault-tolerant </a:t>
            </a:r>
          </a:p>
          <a:p>
            <a:pPr lvl="1"/>
            <a:r>
              <a:rPr lang="sl-SI" dirty="0"/>
              <a:t>End-to-end</a:t>
            </a:r>
          </a:p>
          <a:p>
            <a:pPr lvl="1"/>
            <a:r>
              <a:rPr lang="sl-SI" dirty="0"/>
              <a:t>Exactly-once</a:t>
            </a:r>
          </a:p>
          <a:p>
            <a:r>
              <a:rPr lang="sl-SI" dirty="0"/>
              <a:t>High-level abstraction of a discretized stream</a:t>
            </a:r>
          </a:p>
          <a:p>
            <a:pPr lvl="1"/>
            <a:r>
              <a:rPr lang="sl-SI" dirty="0"/>
              <a:t>Dstream represented as a sequence of RDDs</a:t>
            </a:r>
          </a:p>
          <a:p>
            <a:r>
              <a:rPr lang="sl-SI" dirty="0"/>
              <a:t>Spark 2.3+ , Continuous Processing</a:t>
            </a:r>
          </a:p>
          <a:p>
            <a:pPr lvl="1"/>
            <a:r>
              <a:rPr lang="sl-SI" dirty="0"/>
              <a:t>end-to-end latencies as low as 1ms</a:t>
            </a:r>
          </a:p>
        </p:txBody>
      </p:sp>
      <p:pic>
        <p:nvPicPr>
          <p:cNvPr id="1026" name="Picture 2" descr="Spark Streaming">
            <a:extLst>
              <a:ext uri="{FF2B5EF4-FFF2-40B4-BE49-F238E27FC236}">
                <a16:creationId xmlns:a16="http://schemas.microsoft.com/office/drawing/2014/main" id="{485FE626-E3DA-634C-B58A-CCFA1517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08" y="4283893"/>
            <a:ext cx="5351082" cy="11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MLlib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l-SI" dirty="0"/>
              <a:t>Common ML functionalities</a:t>
            </a:r>
          </a:p>
          <a:p>
            <a:pPr lvl="1"/>
            <a:r>
              <a:rPr lang="sl-SI" dirty="0"/>
              <a:t>ML Algorithms</a:t>
            </a:r>
          </a:p>
          <a:p>
            <a:pPr lvl="2"/>
            <a:r>
              <a:rPr lang="sl-SI" dirty="0"/>
              <a:t>common learning algorithms such as classification, regression, clustering, and collaborative filtering</a:t>
            </a:r>
          </a:p>
          <a:p>
            <a:pPr lvl="1"/>
            <a:r>
              <a:rPr lang="sl-SI" dirty="0"/>
              <a:t>Featurization</a:t>
            </a:r>
          </a:p>
          <a:p>
            <a:pPr lvl="2"/>
            <a:r>
              <a:rPr lang="sl-SI" dirty="0"/>
              <a:t>feature extraction, transformation, dimensionality reduction, and selection</a:t>
            </a:r>
          </a:p>
          <a:p>
            <a:pPr lvl="1"/>
            <a:r>
              <a:rPr lang="sl-SI" dirty="0"/>
              <a:t>Pipelines</a:t>
            </a:r>
          </a:p>
          <a:p>
            <a:pPr lvl="2"/>
            <a:r>
              <a:rPr lang="sl-SI" dirty="0"/>
              <a:t>tools for constructing, evaluating, and tuning ML Pipelines</a:t>
            </a:r>
          </a:p>
          <a:p>
            <a:pPr lvl="1"/>
            <a:r>
              <a:rPr lang="sl-SI" dirty="0"/>
              <a:t>Persistence</a:t>
            </a:r>
          </a:p>
          <a:p>
            <a:pPr lvl="2"/>
            <a:r>
              <a:rPr lang="sl-SI" dirty="0"/>
              <a:t>saving and load algorithms, models, and Pipelines</a:t>
            </a:r>
          </a:p>
          <a:p>
            <a:pPr lvl="1"/>
            <a:r>
              <a:rPr lang="sl-SI" dirty="0"/>
              <a:t>Utilities</a:t>
            </a:r>
          </a:p>
          <a:p>
            <a:pPr lvl="2"/>
            <a:r>
              <a:rPr lang="sl-SI" dirty="0"/>
              <a:t>linear algebra, statistics, data handling, etc.</a:t>
            </a:r>
          </a:p>
          <a:p>
            <a:r>
              <a:rPr lang="sl-SI" dirty="0"/>
              <a:t>Two APIs</a:t>
            </a:r>
          </a:p>
          <a:p>
            <a:pPr lvl="1"/>
            <a:r>
              <a:rPr lang="sl-SI" dirty="0"/>
              <a:t>RDD-based API (</a:t>
            </a:r>
            <a:r>
              <a:rPr lang="sl-SI" i="1" dirty="0"/>
              <a:t>spark.mllib package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Spark 2.0+, DataFrame-based API (</a:t>
            </a:r>
            <a:r>
              <a:rPr lang="sl-SI" i="1" dirty="0"/>
              <a:t>spark.ml package</a:t>
            </a:r>
            <a:r>
              <a:rPr lang="sl-SI" dirty="0"/>
              <a:t>)</a:t>
            </a:r>
          </a:p>
          <a:p>
            <a:r>
              <a:rPr lang="sl-SI" dirty="0"/>
              <a:t>Methods scale out across the cluster by default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9A78B-4DD4-3043-AC96-AE2AA9DA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54" y="1043533"/>
            <a:ext cx="4637056" cy="22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Agenda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About Apache Spark</a:t>
            </a:r>
          </a:p>
          <a:p>
            <a:r>
              <a:rPr lang="sl-SI" dirty="0"/>
              <a:t>Spark execution modes</a:t>
            </a:r>
          </a:p>
          <a:p>
            <a:r>
              <a:rPr lang="sl-SI" dirty="0"/>
              <a:t>Basic Spark data structures (RDDs)</a:t>
            </a:r>
          </a:p>
          <a:p>
            <a:r>
              <a:rPr lang="sl-SI" dirty="0"/>
              <a:t>Hands-on tutorial</a:t>
            </a:r>
          </a:p>
          <a:p>
            <a:pPr lvl="1"/>
            <a:r>
              <a:rPr lang="sl-SI" dirty="0"/>
              <a:t>RDDs and operations</a:t>
            </a:r>
          </a:p>
          <a:p>
            <a:pPr lvl="1"/>
            <a:r>
              <a:rPr lang="sl-SI" dirty="0"/>
              <a:t>DataFrames, User defined functions and SparkSQL</a:t>
            </a:r>
          </a:p>
          <a:p>
            <a:r>
              <a:rPr lang="sl-SI" dirty="0"/>
              <a:t>Hands-on lab exercises – Jupyter notebooks</a:t>
            </a:r>
          </a:p>
          <a:p>
            <a:r>
              <a:rPr lang="sl-SI" dirty="0"/>
              <a:t>Hands-on lab exercise – Spark on an HPC </a:t>
            </a:r>
          </a:p>
          <a:p>
            <a:pPr lvl="1"/>
            <a:r>
              <a:rPr lang="sl-SI" dirty="0"/>
              <a:t>Apache Spark deployment using Slurm</a:t>
            </a:r>
          </a:p>
          <a:p>
            <a:r>
              <a:rPr lang="sl-SI" dirty="0"/>
              <a:t>Challenge exercises (independent work) &amp; debug session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GraphX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Support for graphs and graph-parallel </a:t>
            </a:r>
            <a:br>
              <a:rPr lang="sl-SI" dirty="0"/>
            </a:br>
            <a:r>
              <a:rPr lang="sl-SI" dirty="0"/>
              <a:t>computation</a:t>
            </a:r>
          </a:p>
          <a:p>
            <a:pPr lvl="1"/>
            <a:r>
              <a:rPr lang="sl-SI" dirty="0"/>
              <a:t>Extension of RDDs (Graph)</a:t>
            </a:r>
          </a:p>
          <a:p>
            <a:pPr lvl="2"/>
            <a:r>
              <a:rPr lang="sl-SI" dirty="0"/>
              <a:t>directed multigraph with properties on vertices and edges</a:t>
            </a:r>
          </a:p>
          <a:p>
            <a:r>
              <a:rPr lang="sl-SI" dirty="0"/>
              <a:t>Graph computation operators</a:t>
            </a:r>
          </a:p>
          <a:p>
            <a:pPr lvl="1"/>
            <a:r>
              <a:rPr lang="sl-SI" dirty="0"/>
              <a:t>subgraph, joinVertices, and aggregateMessages, etc.</a:t>
            </a:r>
          </a:p>
          <a:p>
            <a:pPr lvl="1"/>
            <a:r>
              <a:rPr lang="sl-SI" dirty="0"/>
              <a:t>PregelAPI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229104"/>
            <a:ext cx="5069104" cy="2478725"/>
          </a:xfrm>
          <a:prstGeom prst="rect">
            <a:avLst/>
          </a:prstGeom>
        </p:spPr>
      </p:pic>
      <p:pic>
        <p:nvPicPr>
          <p:cNvPr id="3074" name="Picture 2" descr="GraphX">
            <a:extLst>
              <a:ext uri="{FF2B5EF4-FFF2-40B4-BE49-F238E27FC236}">
                <a16:creationId xmlns:a16="http://schemas.microsoft.com/office/drawing/2014/main" id="{175CBC05-7153-3043-9B7D-725F6863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70" y="5224877"/>
            <a:ext cx="2400533" cy="82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0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modes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Local mode</a:t>
            </a:r>
          </a:p>
          <a:p>
            <a:pPr lvl="1"/>
            <a:r>
              <a:rPr lang="sl-SI" dirty="0"/>
              <a:t>„Pseudo-cluster“ ad-hoc setup using script</a:t>
            </a:r>
          </a:p>
          <a:p>
            <a:r>
              <a:rPr lang="sl-SI" dirty="0"/>
              <a:t>Cluster mode</a:t>
            </a:r>
          </a:p>
          <a:p>
            <a:pPr lvl="1"/>
            <a:r>
              <a:rPr lang="sl-SI" dirty="0"/>
              <a:t>Running via cluster manager</a:t>
            </a:r>
          </a:p>
          <a:p>
            <a:r>
              <a:rPr lang="sl-SI" dirty="0"/>
              <a:t>Interactive mode</a:t>
            </a:r>
          </a:p>
          <a:p>
            <a:pPr lvl="1"/>
            <a:r>
              <a:rPr lang="sl-SI" dirty="0"/>
              <a:t>Direct manipulation in a shell (</a:t>
            </a:r>
            <a:r>
              <a:rPr lang="sl-SI" i="1" dirty="0"/>
              <a:t>pyspark</a:t>
            </a:r>
            <a:r>
              <a:rPr lang="sl-SI" dirty="0"/>
              <a:t>, </a:t>
            </a:r>
            <a:r>
              <a:rPr lang="sl-SI" i="1" dirty="0"/>
              <a:t>spark-shell</a:t>
            </a:r>
            <a:r>
              <a:rPr lang="sl-S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45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Local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Non-distributed single-JVM</a:t>
            </a:r>
            <a:br>
              <a:rPr lang="sl-SI" dirty="0"/>
            </a:br>
            <a:r>
              <a:rPr lang="sl-SI" dirty="0"/>
              <a:t>deployment mode</a:t>
            </a:r>
          </a:p>
          <a:p>
            <a:r>
              <a:rPr lang="sl-SI" dirty="0"/>
              <a:t>Spark library spawns (in a JVM)</a:t>
            </a:r>
          </a:p>
          <a:p>
            <a:pPr lvl="1"/>
            <a:r>
              <a:rPr lang="sl-SI" dirty="0"/>
              <a:t>driver</a:t>
            </a:r>
          </a:p>
          <a:p>
            <a:pPr lvl="1"/>
            <a:r>
              <a:rPr lang="sl-SI" dirty="0"/>
              <a:t>scheduler</a:t>
            </a:r>
          </a:p>
          <a:p>
            <a:pPr lvl="1"/>
            <a:r>
              <a:rPr lang="sl-SI" dirty="0"/>
              <a:t>master</a:t>
            </a:r>
          </a:p>
          <a:p>
            <a:pPr lvl="1"/>
            <a:r>
              <a:rPr lang="sl-SI" dirty="0"/>
              <a:t>executor</a:t>
            </a:r>
          </a:p>
          <a:p>
            <a:r>
              <a:rPr lang="sl-SI" dirty="0"/>
              <a:t>Parallelism is the number of </a:t>
            </a:r>
            <a:br>
              <a:rPr lang="sl-SI" dirty="0"/>
            </a:br>
            <a:r>
              <a:rPr lang="sl-SI" dirty="0"/>
              <a:t>threads defined by a parameter N in</a:t>
            </a:r>
            <a:br>
              <a:rPr lang="sl-SI" dirty="0"/>
            </a:br>
            <a:r>
              <a:rPr lang="sl-SI" dirty="0"/>
              <a:t>a spark master URL</a:t>
            </a:r>
          </a:p>
          <a:p>
            <a:pPr lvl="1"/>
            <a:r>
              <a:rPr lang="sl-SI" i="1" dirty="0"/>
              <a:t>local[N]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F31416-94C1-AE47-85D7-FEE1A9D5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504" y="2483693"/>
            <a:ext cx="5965081" cy="45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Deployment on a private cluster</a:t>
            </a:r>
          </a:p>
          <a:p>
            <a:pPr lvl="1"/>
            <a:r>
              <a:rPr lang="sl-SI" dirty="0"/>
              <a:t>Apache Mesos</a:t>
            </a:r>
          </a:p>
          <a:p>
            <a:pPr lvl="1"/>
            <a:r>
              <a:rPr lang="sl-SI" dirty="0"/>
              <a:t>Hadoop YARN</a:t>
            </a:r>
          </a:p>
          <a:p>
            <a:pPr lvl="1"/>
            <a:r>
              <a:rPr lang="sl-SI" dirty="0"/>
              <a:t>Kubernetes</a:t>
            </a:r>
          </a:p>
          <a:p>
            <a:pPr lvl="1"/>
            <a:r>
              <a:rPr lang="sl-SI" dirty="0"/>
              <a:t>Standalone mode, ...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46" y="2267669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Components</a:t>
            </a:r>
          </a:p>
          <a:p>
            <a:pPr lvl="1"/>
            <a:r>
              <a:rPr lang="sl-SI" dirty="0"/>
              <a:t>Worker</a:t>
            </a:r>
          </a:p>
          <a:p>
            <a:pPr lvl="2"/>
            <a:r>
              <a:rPr lang="sl-SI" dirty="0"/>
              <a:t>Node in a cluster, managed by an executor</a:t>
            </a:r>
          </a:p>
          <a:p>
            <a:pPr lvl="2"/>
            <a:r>
              <a:rPr lang="sl-SI" dirty="0"/>
              <a:t>Executor manages computation, storage and caching</a:t>
            </a:r>
          </a:p>
          <a:p>
            <a:pPr lvl="1"/>
            <a:r>
              <a:rPr lang="sl-SI" dirty="0"/>
              <a:t>Cluster manager</a:t>
            </a:r>
          </a:p>
          <a:p>
            <a:pPr lvl="2"/>
            <a:r>
              <a:rPr lang="sl-SI" dirty="0"/>
              <a:t>Allocates resources via SparkContext with Driver program</a:t>
            </a:r>
          </a:p>
          <a:p>
            <a:pPr lvl="1"/>
            <a:r>
              <a:rPr lang="sl-SI" dirty="0"/>
              <a:t>Driver program</a:t>
            </a:r>
          </a:p>
          <a:p>
            <a:pPr lvl="2"/>
            <a:r>
              <a:rPr lang="sl-SI" dirty="0"/>
              <a:t>A program holding SparkContext and main code to execute in Spark</a:t>
            </a:r>
          </a:p>
          <a:p>
            <a:pPr lvl="2"/>
            <a:r>
              <a:rPr lang="sl-SI" dirty="0"/>
              <a:t>Sends application code to executors to execute</a:t>
            </a:r>
          </a:p>
          <a:p>
            <a:pPr lvl="2"/>
            <a:r>
              <a:rPr lang="sl-SI" dirty="0"/>
              <a:t>Listens to incoming connections from executors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2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 modes (</a:t>
            </a:r>
            <a:r>
              <a:rPr lang="sl-SI" i="1" dirty="0"/>
              <a:t>standalone clusters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Client mode (default)</a:t>
            </a:r>
          </a:p>
          <a:p>
            <a:pPr lvl="2"/>
            <a:r>
              <a:rPr lang="sl-SI" dirty="0"/>
              <a:t>Driver runs in the same process as client that submits the app</a:t>
            </a:r>
          </a:p>
          <a:p>
            <a:pPr lvl="1"/>
            <a:r>
              <a:rPr lang="sl-SI" dirty="0"/>
              <a:t>Cluster mode</a:t>
            </a:r>
          </a:p>
          <a:p>
            <a:pPr lvl="2"/>
            <a:r>
              <a:rPr lang="sl-SI" dirty="0"/>
              <a:t>Driver launched from a worker process</a:t>
            </a:r>
          </a:p>
          <a:p>
            <a:pPr lvl="2"/>
            <a:r>
              <a:rPr lang="sl-SI" dirty="0"/>
              <a:t>Client process exits immediately after application submission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79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process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Data preparation/import</a:t>
            </a:r>
          </a:p>
          <a:p>
            <a:pPr lvl="1">
              <a:buSzPct val="70000"/>
            </a:pPr>
            <a:r>
              <a:rPr lang="sl-SI" dirty="0"/>
              <a:t>RDDs creation – i.e. parallel dataset</a:t>
            </a:r>
            <a:br>
              <a:rPr lang="sl-SI" dirty="0"/>
            </a:br>
            <a:r>
              <a:rPr lang="sl-SI" dirty="0"/>
              <a:t>with partitions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Transformations/actions definition*</a:t>
            </a:r>
          </a:p>
          <a:p>
            <a:pPr lvl="1">
              <a:buSzPct val="70000"/>
            </a:pPr>
            <a:r>
              <a:rPr lang="sl-SI" dirty="0"/>
              <a:t>Creation of tasks (units of work) sent to one executor</a:t>
            </a:r>
          </a:p>
          <a:p>
            <a:pPr lvl="1">
              <a:buSzPct val="70000"/>
            </a:pPr>
            <a:r>
              <a:rPr lang="sl-SI" dirty="0"/>
              <a:t>Job is a set of tasks executed by an action*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Creation of a directed acyclic graph (DAG)</a:t>
            </a:r>
          </a:p>
          <a:p>
            <a:pPr lvl="1">
              <a:buSzPct val="70000"/>
            </a:pPr>
            <a:r>
              <a:rPr lang="sl-SI" dirty="0"/>
              <a:t>Contains a graph of RDD operations</a:t>
            </a:r>
          </a:p>
          <a:p>
            <a:pPr lvl="1">
              <a:buSzPct val="70000"/>
            </a:pPr>
            <a:r>
              <a:rPr lang="sl-SI" dirty="0"/>
              <a:t>Defition of stages – set of tasks to be executed in parallel (i.e. at a partition level)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Execution of a program</a:t>
            </a:r>
          </a:p>
          <a:p>
            <a:pPr marL="800100" lvl="1" indent="-342900">
              <a:buSzPct val="100000"/>
              <a:buFont typeface="+mj-lt"/>
              <a:buAutoNum type="arabicPeriod"/>
            </a:pPr>
            <a:endParaRPr lang="sl-SI" dirty="0"/>
          </a:p>
        </p:txBody>
      </p:sp>
      <p:pic>
        <p:nvPicPr>
          <p:cNvPr id="8194" name="Picture 2" descr="DAG flow">
            <a:extLst>
              <a:ext uri="{FF2B5EF4-FFF2-40B4-BE49-F238E27FC236}">
                <a16:creationId xmlns:a16="http://schemas.microsoft.com/office/drawing/2014/main" id="{28CE5CEF-0F2B-7445-958D-266FD976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90" y="1113422"/>
            <a:ext cx="5008274" cy="3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EDB9E-531A-0246-A9E2-870A4A075A02}"/>
              </a:ext>
            </a:extLst>
          </p:cNvPr>
          <p:cNvSpPr/>
          <p:nvPr/>
        </p:nvSpPr>
        <p:spPr>
          <a:xfrm>
            <a:off x="6354018" y="2123653"/>
            <a:ext cx="360040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C31BC-53A9-8444-8628-88C5D8C99E4B}"/>
              </a:ext>
            </a:extLst>
          </p:cNvPr>
          <p:cNvSpPr/>
          <p:nvPr/>
        </p:nvSpPr>
        <p:spPr>
          <a:xfrm>
            <a:off x="6819146" y="2279451"/>
            <a:ext cx="831015" cy="564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5842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Basic data representation in Spark</a:t>
            </a:r>
          </a:p>
          <a:p>
            <a:r>
              <a:rPr lang="sl-SI" dirty="0"/>
              <a:t>A distributed collection of items – </a:t>
            </a:r>
            <a:r>
              <a:rPr lang="sl-SI" i="1" dirty="0"/>
              <a:t>partitions</a:t>
            </a:r>
          </a:p>
          <a:p>
            <a:pPr lvl="1"/>
            <a:r>
              <a:rPr lang="sl-SI" dirty="0"/>
              <a:t>Enables operations to be performed in parallel</a:t>
            </a:r>
          </a:p>
          <a:p>
            <a:r>
              <a:rPr lang="sl-SI" dirty="0"/>
              <a:t>Immutable (read-only)</a:t>
            </a:r>
          </a:p>
          <a:p>
            <a:r>
              <a:rPr lang="sl-SI" dirty="0"/>
              <a:t>Fault tolerant</a:t>
            </a:r>
          </a:p>
          <a:p>
            <a:pPr lvl="1"/>
            <a:r>
              <a:rPr lang="sl-SI" dirty="0"/>
              <a:t>“Recipe“ of data transformations is preserved, so a partition can be re-created at any time</a:t>
            </a:r>
          </a:p>
          <a:p>
            <a:r>
              <a:rPr lang="sl-SI" dirty="0"/>
              <a:t>Caching</a:t>
            </a:r>
          </a:p>
          <a:p>
            <a:pPr lvl="1"/>
            <a:r>
              <a:rPr lang="sl-SI" dirty="0"/>
              <a:t>Different storage levels possible</a:t>
            </a:r>
          </a:p>
          <a:p>
            <a:r>
              <a:rPr lang="sl-SI" dirty="0"/>
              <a:t>Supports a set of Spark transformations and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3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Computations are expressed using</a:t>
            </a:r>
          </a:p>
          <a:p>
            <a:pPr lvl="1"/>
            <a:r>
              <a:rPr lang="sl-SI" dirty="0"/>
              <a:t>creation of new RDDs</a:t>
            </a:r>
          </a:p>
          <a:p>
            <a:pPr lvl="1"/>
            <a:r>
              <a:rPr lang="sl-SI" dirty="0"/>
              <a:t>transforming existing RDDs </a:t>
            </a:r>
          </a:p>
          <a:p>
            <a:pPr lvl="1"/>
            <a:r>
              <a:rPr lang="sl-SI" dirty="0"/>
              <a:t>operations on RDDs to compute results (actions)</a:t>
            </a:r>
          </a:p>
          <a:p>
            <a:r>
              <a:rPr lang="sl-SI" dirty="0"/>
              <a:t>Distributes the data within RDDs across nodes (executors) in the cluster and parallelizes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5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RDDs enable following operations</a:t>
            </a:r>
          </a:p>
          <a:p>
            <a:pPr lvl="1"/>
            <a:r>
              <a:rPr lang="sl-SI" b="1" dirty="0"/>
              <a:t>transformations</a:t>
            </a:r>
          </a:p>
          <a:p>
            <a:pPr lvl="2"/>
            <a:r>
              <a:rPr lang="sl-SI" dirty="0"/>
              <a:t>lazy operations that return a new RDD from input RDDs</a:t>
            </a:r>
          </a:p>
          <a:p>
            <a:pPr lvl="2"/>
            <a:r>
              <a:rPr lang="sl-SI" dirty="0"/>
              <a:t>narrow or wide types</a:t>
            </a:r>
          </a:p>
          <a:p>
            <a:pPr lvl="2"/>
            <a:r>
              <a:rPr lang="sl-SI" dirty="0"/>
              <a:t>examples: map, filter, join, groupByKey...</a:t>
            </a:r>
          </a:p>
          <a:p>
            <a:pPr lvl="1"/>
            <a:r>
              <a:rPr lang="sl-SI" b="1" dirty="0"/>
              <a:t>actions</a:t>
            </a:r>
          </a:p>
          <a:p>
            <a:pPr lvl="2"/>
            <a:r>
              <a:rPr lang="sl-SI" dirty="0"/>
              <a:t>return a result or write to storage, </a:t>
            </a:r>
            <a:br>
              <a:rPr lang="sl-SI" dirty="0"/>
            </a:br>
            <a:r>
              <a:rPr lang="sl-SI" dirty="0"/>
              <a:t>execute transformations</a:t>
            </a:r>
          </a:p>
          <a:p>
            <a:pPr lvl="2"/>
            <a:r>
              <a:rPr lang="sl-SI" dirty="0"/>
              <a:t>examples: count, collect,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DE5B0-214F-6D49-8215-86A49C4E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90" y="922320"/>
            <a:ext cx="3299016" cy="2420474"/>
          </a:xfrm>
          <a:prstGeom prst="rect">
            <a:avLst/>
          </a:prstGeom>
        </p:spPr>
      </p:pic>
      <p:pic>
        <p:nvPicPr>
          <p:cNvPr id="9218" name="Picture 2" descr="Narrow/wide transformations">
            <a:extLst>
              <a:ext uri="{FF2B5EF4-FFF2-40B4-BE49-F238E27FC236}">
                <a16:creationId xmlns:a16="http://schemas.microsoft.com/office/drawing/2014/main" id="{1818FCE0-FC9F-8B41-B802-FC118FE6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86" y="3779837"/>
            <a:ext cx="4823371" cy="36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9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About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Fast, expressive, general-purpose in-memory cluster computing framework compatible with Apache Hadoop and built around speed, ease of use and streaming analytics</a:t>
            </a:r>
          </a:p>
          <a:p>
            <a:r>
              <a:rPr lang="sl-SI" dirty="0"/>
              <a:t>Faster and easier than Hadoop MapReduce*</a:t>
            </a:r>
          </a:p>
          <a:p>
            <a:r>
              <a:rPr lang="sl-SI" dirty="0"/>
              <a:t>Large community and 3rd party libraries</a:t>
            </a:r>
          </a:p>
          <a:p>
            <a:r>
              <a:rPr lang="sl-SI" dirty="0"/>
              <a:t>Provides high-level APIs (Java, Scala, Python, R)</a:t>
            </a:r>
          </a:p>
          <a:p>
            <a:r>
              <a:rPr lang="sl-SI" dirty="0"/>
              <a:t>Supports variety of workloads</a:t>
            </a:r>
          </a:p>
          <a:p>
            <a:pPr lvl="1"/>
            <a:r>
              <a:rPr lang="sl-SI" dirty="0"/>
              <a:t>interactive queries, streaming, machine learning and graph processing</a:t>
            </a:r>
          </a:p>
        </p:txBody>
      </p:sp>
    </p:spTree>
    <p:extLst>
      <p:ext uri="{BB962C8B-B14F-4D97-AF65-F5344CB8AC3E}">
        <p14:creationId xmlns:p14="http://schemas.microsoft.com/office/powerpoint/2010/main" val="295567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05346" y="728415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Transformations vs. actions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40C84-5093-2A4E-AD57-B8360051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3" y="1623989"/>
            <a:ext cx="10023495" cy="58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2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3" y="931040"/>
            <a:ext cx="8503883" cy="895575"/>
          </a:xfrm>
        </p:spPr>
        <p:txBody>
          <a:bodyPr/>
          <a:lstStyle/>
          <a:p>
            <a:pPr lvl="0" algn="ctr"/>
            <a:r>
              <a:rPr lang="sl-SI" sz="4800" dirty="0">
                <a:solidFill>
                  <a:srgbClr val="19317B"/>
                </a:solidFill>
              </a:rPr>
              <a:t>Hands </a:t>
            </a:r>
            <a:r>
              <a:rPr lang="sl-SI" sz="4800" dirty="0">
                <a:solidFill>
                  <a:srgbClr val="FF6B19"/>
                </a:solidFill>
              </a:rPr>
              <a:t>On</a:t>
            </a:r>
            <a:endParaRPr lang="en" sz="48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91605"/>
            <a:ext cx="8503883" cy="4945751"/>
          </a:xfrm>
        </p:spPr>
        <p:txBody>
          <a:bodyPr/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Use NoMachine to login to UL FS‘s HPC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Open Terminal/Console/“Konzola“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Clone Workshop Git repository and enter its folder</a:t>
            </a:r>
          </a:p>
          <a:p>
            <a:pPr marL="457200" lvl="1" indent="0">
              <a:buSzPct val="100000"/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git clone </a:t>
            </a: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https://github.com/szitnik/Apache-Spark-Workshop.git</a:t>
            </a: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SzPct val="100000"/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cd Apache-Spark-Workshop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sz="1540" dirty="0"/>
              <a:t>Enter the following commands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module load Spark/2.4.0-Hadoop-2.7-Java-1.8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python3 -m venv spark-workshop-env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. spark-workshop-env/bin/activate</a:t>
            </a:r>
          </a:p>
          <a:p>
            <a:pPr lvl="1">
              <a:buSzPct val="70000"/>
            </a:pPr>
            <a:endParaRPr lang="sl-SI" sz="154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pip install --upgrade pip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pip install pyspark jupyter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95D64-1EF5-6143-BAB5-8B74B3C4D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88"/>
          <a:stretch/>
        </p:blipFill>
        <p:spPr>
          <a:xfrm>
            <a:off x="2187109" y="6516141"/>
            <a:ext cx="6226572" cy="75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BF927-E3A4-7C4B-AF30-7EC67315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889" y="5071913"/>
            <a:ext cx="59563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We will use pySpark library interactively  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import pyspark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sc = pyspark.SparkContext(appName='SparkWorkshop', master='local[1]')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BAB12-F7BF-3C40-B9FF-E9DDF61F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3" y="3995861"/>
            <a:ext cx="9639946" cy="9611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59E14-40A9-3F40-A468-44D8F5000A6E}"/>
              </a:ext>
            </a:extLst>
          </p:cNvPr>
          <p:cNvSpPr/>
          <p:nvPr/>
        </p:nvSpPr>
        <p:spPr>
          <a:xfrm flipV="1">
            <a:off x="6214565" y="4822850"/>
            <a:ext cx="2160240" cy="457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0DD39-CB42-3441-8A9B-E7CBAEA9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82" y="5153015"/>
            <a:ext cx="8370243" cy="17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8503883" cy="4970281"/>
          </a:xfrm>
        </p:spPr>
        <p:txBody>
          <a:bodyPr/>
          <a:lstStyle/>
          <a:p>
            <a:r>
              <a:rPr lang="sl-SI" dirty="0"/>
              <a:t>Creation of RDDs</a:t>
            </a:r>
          </a:p>
          <a:p>
            <a:pPr lvl="1"/>
            <a:r>
              <a:rPr lang="sl-SI" dirty="0"/>
              <a:t>From a collection</a:t>
            </a:r>
          </a:p>
          <a:p>
            <a:pPr marL="914400" lvl="2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rdd1 = sc.parallelize([('John', 23), ('Mark', 11), ('Jenna', 44), ('Sandra', 61)]) </a:t>
            </a:r>
          </a:p>
          <a:p>
            <a:pPr lvl="1"/>
            <a:r>
              <a:rPr lang="sl-SI" dirty="0"/>
              <a:t>From a file</a:t>
            </a:r>
          </a:p>
          <a:p>
            <a:pPr marL="914400" lvl="2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 = sc.textFile('data/IMDB Dataset.csv')</a:t>
            </a:r>
          </a:p>
          <a:p>
            <a:pPr lvl="1"/>
            <a:endParaRPr lang="sl-SI" dirty="0"/>
          </a:p>
          <a:p>
            <a:r>
              <a:rPr lang="sl-SI" dirty="0"/>
              <a:t>Basic transformations map(), filter(), flatMap()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older = rdd1.filter(lambda x: x[1] &gt; 18)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anonymized = older.map(lambda x: (x[0][0], x[1]))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 = rdd1.map(lambda x: list(range(1, x[1]+1)))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 = rdd1.flatMap(lambda x: list(range(1, x[1]+1)))</a:t>
            </a:r>
          </a:p>
        </p:txBody>
      </p:sp>
    </p:spTree>
    <p:extLst>
      <p:ext uri="{BB962C8B-B14F-4D97-AF65-F5344CB8AC3E}">
        <p14:creationId xmlns:p14="http://schemas.microsoft.com/office/powerpoint/2010/main" val="1130339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8503883" cy="4970281"/>
          </a:xfrm>
        </p:spPr>
        <p:txBody>
          <a:bodyPr/>
          <a:lstStyle/>
          <a:p>
            <a:r>
              <a:rPr lang="sl-SI" dirty="0"/>
              <a:t>Further actions, transformations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rdd.take(2)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organize(line):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data = line.split('",') 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data = data if len(data) == 2 else line.split(',')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return (data[1], data[0][1:51] + ' ...')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 = rdd2.filter(lambda x: x != 'review,sentiment').map(organize)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movies.count() // 50.000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 = movies.filter(lambda x: x[0] in ['positive', 'negative'])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movies.count() // 45.936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movieCounts = movies.groupByKey().map(lambda x: (x[0], len(x[1])))</a:t>
            </a:r>
          </a:p>
        </p:txBody>
      </p:sp>
    </p:spTree>
    <p:extLst>
      <p:ext uri="{BB962C8B-B14F-4D97-AF65-F5344CB8AC3E}">
        <p14:creationId xmlns:p14="http://schemas.microsoft.com/office/powerpoint/2010/main" val="2473850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Caching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movies.take(2)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 = movies.filter(lambda x: x[0] == 'positive').map(lambda x: x[1])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negReviews = movies.filter(lambda x: x[0] == 'negative').map(lambda x: x[1])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posReviews.cache().collect()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88FBA-5AD4-5B47-BDEC-7EB93779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9" y="4499917"/>
            <a:ext cx="7146107" cy="1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57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Caching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posReviews.filter(lambda x: 'good' in x).count() //605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negReviews.filter(lambda x: 'bad' in x).count() //788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6A917-2014-3F4C-B7EB-F0BEBEC0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61" y="2915741"/>
            <a:ext cx="6930083" cy="3991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5661B-2DC9-5046-9775-ED7ADE40EE49}"/>
              </a:ext>
            </a:extLst>
          </p:cNvPr>
          <p:cNvSpPr/>
          <p:nvPr/>
        </p:nvSpPr>
        <p:spPr>
          <a:xfrm>
            <a:off x="5116660" y="5691939"/>
            <a:ext cx="661294" cy="12148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55663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661B-2DC9-5046-9775-ED7ADE40EE49}"/>
              </a:ext>
            </a:extLst>
          </p:cNvPr>
          <p:cNvSpPr/>
          <p:nvPr/>
        </p:nvSpPr>
        <p:spPr>
          <a:xfrm>
            <a:off x="5116660" y="5691939"/>
            <a:ext cx="661294" cy="13282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64198-7A58-0942-B8D2-1A6BB4E3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22" y="930680"/>
            <a:ext cx="2750774" cy="253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CD83D-3947-594A-9996-6D4196F5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698" y="3604463"/>
            <a:ext cx="7064640" cy="1764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D8D9E-EC09-F342-A744-22E63DACF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46" y="1835621"/>
            <a:ext cx="2948826" cy="327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4AB9E4-BA45-8D4D-88A4-BCCE1603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2" y="5439876"/>
            <a:ext cx="7554924" cy="18730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EF958-233F-5648-97E7-EA58152C77A5}"/>
              </a:ext>
            </a:extLst>
          </p:cNvPr>
          <p:cNvSpPr/>
          <p:nvPr/>
        </p:nvSpPr>
        <p:spPr>
          <a:xfrm>
            <a:off x="8442250" y="3851845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EAE945-6B39-4547-9510-B1ECD9623F42}"/>
              </a:ext>
            </a:extLst>
          </p:cNvPr>
          <p:cNvSpPr/>
          <p:nvPr/>
        </p:nvSpPr>
        <p:spPr>
          <a:xfrm>
            <a:off x="9378354" y="3851845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B3117D-6E9E-7F42-A23F-D318DE528906}"/>
              </a:ext>
            </a:extLst>
          </p:cNvPr>
          <p:cNvSpPr/>
          <p:nvPr/>
        </p:nvSpPr>
        <p:spPr>
          <a:xfrm>
            <a:off x="5633938" y="5796061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899824-673C-E347-A9DF-0D789C6CEA81}"/>
              </a:ext>
            </a:extLst>
          </p:cNvPr>
          <p:cNvSpPr/>
          <p:nvPr/>
        </p:nvSpPr>
        <p:spPr>
          <a:xfrm>
            <a:off x="6642050" y="5796061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468514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DAG exploration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splitLine(line):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return line.replace(',', ' ').replace('"', ' ').replace('.', ' ').split()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 = sc.textFile('data/IMDB Dataset.csv', 4)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wordCounts = rdd2.flatMap(splitLine).map(lambda word: (word, 1)).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	reduceByKey(lambda a,b: a+b, 3)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wordCounts.takeOrdered(10, key = lambda x: -x[1])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713E7-8227-5A40-9B11-FD9D27DC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78" y="4643933"/>
            <a:ext cx="6426027" cy="22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2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DAG exploration </a:t>
            </a:r>
            <a:br>
              <a:rPr lang="sl-SI" dirty="0"/>
            </a:br>
            <a:r>
              <a:rPr lang="sl-SI" dirty="0"/>
              <a:t>(admin console </a:t>
            </a:r>
            <a:br>
              <a:rPr lang="sl-SI" dirty="0"/>
            </a:br>
            <a:r>
              <a:rPr lang="sl-SI" dirty="0"/>
              <a:t>result)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329A-DD0D-2942-B4ED-92FBF1FE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366" y="1219286"/>
            <a:ext cx="6849734" cy="55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7F2BF-722C-3E45-AA54-6A9A5676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3" t="7177" r="2472"/>
          <a:stretch/>
        </p:blipFill>
        <p:spPr>
          <a:xfrm>
            <a:off x="5201890" y="1835621"/>
            <a:ext cx="5166823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8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Spark SQL enables read/write</a:t>
            </a:r>
            <a:br>
              <a:rPr lang="sl-SI" dirty="0"/>
            </a:br>
            <a:r>
              <a:rPr lang="sl-SI" dirty="0"/>
              <a:t>from/to files, JSON, databases,</a:t>
            </a:r>
            <a:br>
              <a:rPr lang="sl-SI" dirty="0"/>
            </a:br>
            <a:r>
              <a:rPr lang="sl-SI" dirty="0"/>
              <a:t>etc.</a:t>
            </a:r>
          </a:p>
          <a:p>
            <a:r>
              <a:rPr lang="sl-SI" dirty="0"/>
              <a:t>DataFrames interoperable with Pandas dataframe</a:t>
            </a:r>
          </a:p>
          <a:p>
            <a:r>
              <a:rPr lang="sl-SI" dirty="0"/>
              <a:t>DataFrames creation ...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 import SQLContext, Row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pyspark.sql.types import *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 = SQLContext(sc) 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sqlContext.createDataFrame(rdd1, ["name", "age"])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ExampleRow = Row("name", "age")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rdd1a = rdd1.map(lambda x: ExampleRow(x[0], x[1]))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017AE-61D4-5347-9F4B-EEFF3AB0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6" y="1641495"/>
            <a:ext cx="6311744" cy="1202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89621-3E47-5E49-BB97-81A62107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273" y="2916542"/>
            <a:ext cx="3047504" cy="17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81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... DataFrames creation ...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schema = StructType([StructField("name", StringType(), False),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StructField("age", IntegerType(), True)])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sqlContext.createDataFrame(rdd1, schema)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df1.printSchema()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85BF5-836A-224A-94C6-7F2FEDA13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626" y="3635821"/>
            <a:ext cx="1358900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6C159-7865-4F4A-88B2-5116957CF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626" y="5806355"/>
            <a:ext cx="3721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29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... DataFrames creation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sqlContext.read.format('csv').option('header', 'true').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option('mode', 'DROPMALFORMED').load('data/IMDB Dataset.csv')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df2.show(5)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df2.printSchema()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B9B32-1441-5E46-BFB7-3C8079BF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34" y="2987749"/>
            <a:ext cx="2888291" cy="187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DB68B-C548-C446-967D-ADB29CC62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00" y="5557688"/>
            <a:ext cx="4127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60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11685"/>
            <a:ext cx="9394419" cy="4536504"/>
          </a:xfrm>
        </p:spPr>
        <p:txBody>
          <a:bodyPr>
            <a:normAutofit/>
          </a:bodyPr>
          <a:lstStyle/>
          <a:p>
            <a:r>
              <a:rPr lang="sl-SI" dirty="0"/>
              <a:t>User defined functions are custom functions to run against the "database" directly</a:t>
            </a:r>
          </a:p>
          <a:p>
            <a:r>
              <a:rPr lang="sl-SI" dirty="0"/>
              <a:t>Caveats</a:t>
            </a:r>
          </a:p>
          <a:p>
            <a:pPr lvl="1"/>
            <a:r>
              <a:rPr lang="sl-SI" dirty="0"/>
              <a:t>Optimization problems (especially in pySpark!)</a:t>
            </a:r>
          </a:p>
          <a:p>
            <a:pPr lvl="1"/>
            <a:r>
              <a:rPr lang="sl-SI" dirty="0"/>
              <a:t>Special values handling by the programmer (e.g. null values)</a:t>
            </a:r>
          </a:p>
          <a:p>
            <a:r>
              <a:rPr lang="sl-SI" dirty="0"/>
              <a:t>Approaches to use UDFs</a:t>
            </a:r>
          </a:p>
          <a:p>
            <a:pPr lvl="1"/>
            <a:r>
              <a:rPr lang="sl-SI" i="1" dirty="0"/>
              <a:t>df = df.withColumn</a:t>
            </a:r>
          </a:p>
          <a:p>
            <a:pPr lvl="1"/>
            <a:r>
              <a:rPr lang="sl-SI" i="1" dirty="0"/>
              <a:t>df = sqlContext.sql("SELECT * FROM &lt;UDF&gt;")</a:t>
            </a:r>
          </a:p>
          <a:p>
            <a:pPr lvl="1"/>
            <a:r>
              <a:rPr lang="sl-SI" i="1" dirty="0"/>
              <a:t>rdd.map(UDF())</a:t>
            </a:r>
          </a:p>
        </p:txBody>
      </p:sp>
    </p:spTree>
    <p:extLst>
      <p:ext uri="{BB962C8B-B14F-4D97-AF65-F5344CB8AC3E}">
        <p14:creationId xmlns:p14="http://schemas.microsoft.com/office/powerpoint/2010/main" val="3893019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pyspark.sql.functions import *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reviewLen = udf(lambda r: len(r),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reviewSnippet = udf(lambda r: r[0:50] + ' ...', StringType())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df2.withColumn('reviewLength', reviewLen('review'))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df2.withColumn('reviewSnippet', reviewSnippet('review'))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65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words(review, type = 'positive'):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sentimentWords = ['good', 'great', 'nice', 'awesome']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if type == 'negative':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sentimentWords = ['bad', 'worst', 'ugly', 'scary']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return sum(map(lambda w: review.count(w), sentimentWords))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positiveWords = udf(lambda r: words(r),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negativeWords = udf(lambda r: words(r, 'negative'),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df2.withColumn('positiveWords', positiveWords('review'))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df2.withColumn('negativeWords', positiveWords('review'))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df2.drop('review')</a:t>
            </a:r>
          </a:p>
        </p:txBody>
      </p:sp>
    </p:spTree>
    <p:extLst>
      <p:ext uri="{BB962C8B-B14F-4D97-AF65-F5344CB8AC3E}">
        <p14:creationId xmlns:p14="http://schemas.microsoft.com/office/powerpoint/2010/main" val="3010495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df2.cache().show()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194F6-E6FC-DE4F-9471-98387975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30" y="2067874"/>
            <a:ext cx="6604606" cy="46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SQL </a:t>
            </a:r>
            <a:r>
              <a:rPr lang="sl-SI" dirty="0">
                <a:solidFill>
                  <a:srgbClr val="FF6B19"/>
                </a:solidFill>
              </a:rPr>
              <a:t>DataFrame 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df2.select('sentiment', 'positiveWords').show(3)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df2.select(df2['sentiment'], df2['positiveWords']).show(3)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df2.select(df2['sentiment'], df2['positiveWords']).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filter(df2['positiveWords'] &gt; 10).show(3)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df2.groupBy('sentiment').count().show()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df2.summary().show()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9A8AD-71A6-0048-8A90-14852701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55" y="825976"/>
            <a:ext cx="1944216" cy="1280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4E1F-14B9-F941-8EF1-4791D465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058" y="4427909"/>
            <a:ext cx="1612776" cy="132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E6C2D-6305-7345-82E2-DBA51DBB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714" y="2188913"/>
            <a:ext cx="1871464" cy="1265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B66790-5801-FC4D-A76A-F2C15BF2B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509" y="3454903"/>
            <a:ext cx="1968872" cy="1325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C34B08-EF96-E648-A1A8-3E5DF5941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754" y="5749488"/>
            <a:ext cx="5054597" cy="172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75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SQL </a:t>
            </a:r>
            <a:r>
              <a:rPr lang="sl-SI" dirty="0">
                <a:solidFill>
                  <a:srgbClr val="FF6B19"/>
                </a:solidFill>
              </a:rPr>
              <a:t>SQL 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df2.createOrReplaceTempView('imdb')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sqlContext.sql('SELECT * FROM imdb WHERE positiveWords &gt; 10 LIMIT 5').show()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sqlContext.sql('SELECT sentiment, count(*) FROM imdb GROUP BY sentiment').show()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81262-2449-BA43-8EE2-9DCB36A3F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34" y="3203773"/>
            <a:ext cx="5591522" cy="1728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9BBFF-8F66-FA4C-A5C5-60B3570E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754" y="5321302"/>
            <a:ext cx="2133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56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exercises - Jupyter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20474"/>
            <a:ext cx="8503883" cy="4216881"/>
          </a:xfrm>
        </p:spPr>
        <p:txBody>
          <a:bodyPr/>
          <a:lstStyle/>
          <a:p>
            <a:r>
              <a:rPr lang="sl-SI" dirty="0"/>
              <a:t>Run jupyter notebook command in the project folder and run notebooks from notebooks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ADDD3-2963-F44C-98CD-79A1ADD56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06" y="3574011"/>
            <a:ext cx="7200800" cy="3940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F52552-3F90-334F-BAC5-6754016B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90" y="3297191"/>
            <a:ext cx="7759700" cy="25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28DFC7-F76A-184D-AC77-C47C9D05733D}"/>
              </a:ext>
            </a:extLst>
          </p:cNvPr>
          <p:cNvSpPr/>
          <p:nvPr/>
        </p:nvSpPr>
        <p:spPr>
          <a:xfrm>
            <a:off x="2321570" y="6298512"/>
            <a:ext cx="6048672" cy="2896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07527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FABAB-C58B-E749-B85E-D37ED3C7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670" y="1467285"/>
            <a:ext cx="5596127" cy="28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1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 fontScale="92500" lnSpcReduction="20000"/>
          </a:bodyPr>
          <a:lstStyle/>
          <a:p>
            <a:r>
              <a:rPr lang="sl-SI" dirty="0"/>
              <a:t>Move to </a:t>
            </a: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spark-hpc</a:t>
            </a:r>
            <a:r>
              <a:rPr lang="sl-SI" dirty="0"/>
              <a:t> folder: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00_clean.sh</a:t>
            </a:r>
          </a:p>
          <a:p>
            <a:pPr lvl="2"/>
            <a:r>
              <a:rPr lang="sl-SI" dirty="0"/>
              <a:t>Script to clean logs, data generated by running scripts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01_run-sbatch.sh</a:t>
            </a:r>
          </a:p>
          <a:p>
            <a:pPr lvl="2"/>
            <a:r>
              <a:rPr lang="sl-SI" dirty="0"/>
              <a:t>Prepare and submit scripts with a Spark job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conf/spark-env.sh</a:t>
            </a:r>
          </a:p>
          <a:p>
            <a:pPr lvl="2"/>
            <a:r>
              <a:rPr lang="sl-SI" dirty="0"/>
              <a:t>Env variables for worker folder and log folder set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job.py</a:t>
            </a:r>
          </a:p>
          <a:p>
            <a:pPr lvl="2"/>
            <a:r>
              <a:rPr lang="sl-SI" dirty="0"/>
              <a:t>Pyspark source code (i.e. simple pi calculation script)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logs/</a:t>
            </a:r>
          </a:p>
          <a:p>
            <a:pPr lvl="2"/>
            <a:r>
              <a:rPr lang="sl-SI" dirty="0"/>
              <a:t>Spark and slurm log folder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NOTES.txt</a:t>
            </a:r>
          </a:p>
          <a:p>
            <a:pPr lvl="2"/>
            <a:r>
              <a:rPr lang="sl-SI" dirty="0"/>
              <a:t>Short Slurm commands reference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spark-job-TEMPLATE.sh</a:t>
            </a:r>
          </a:p>
          <a:p>
            <a:pPr lvl="2"/>
            <a:r>
              <a:rPr lang="sl-SI" dirty="0"/>
              <a:t>Slurm script for job submission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workers/</a:t>
            </a:r>
          </a:p>
          <a:p>
            <a:pPr lvl="2"/>
            <a:r>
              <a:rPr lang="sl-SI" dirty="0"/>
              <a:t>Workers working directories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A705A-BD1E-5C40-B2DA-6CCAA699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154" y="1845642"/>
            <a:ext cx="2684423" cy="2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20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job.py</a:t>
            </a:r>
            <a:endParaRPr lang="sl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7749F-CF11-E048-A392-B0CF8739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263" y="2339677"/>
            <a:ext cx="8103480" cy="46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7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spark-job-TEMPLATE.sh</a:t>
            </a:r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D931E-E95E-DA40-84EE-ECC992C1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737" y="1691605"/>
            <a:ext cx="602079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9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01_run-sbatch.sh</a:t>
            </a:r>
            <a:endParaRPr lang="sl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E5635-AA51-684C-B7E8-5C4DEDC1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035" y="2590149"/>
            <a:ext cx="4939741" cy="18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52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Arial" panose="020B0604020202020204" pitchFamily="34" charset="0"/>
              </a:rPr>
              <a:t>Run spark application on an HPC (commands):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./01_run-sbatch.sh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squeue -u campus02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sacct -j 51438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192EF-4AD1-0745-AFF1-FAA2C9D6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56" y="2786099"/>
            <a:ext cx="67437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69884-D37D-5147-9B59-A69EA9DD1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94" y="3816565"/>
            <a:ext cx="8559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8AD5C-890C-244F-9ED5-FE051AE8B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056" y="4953375"/>
            <a:ext cx="7747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09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Arial" panose="020B0604020202020204" pitchFamily="34" charset="0"/>
              </a:rPr>
              <a:t>Check the output log: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cat logs/slurm_stdout_err__51438.log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FE13C-674D-114A-A573-7477866E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06" y="3265639"/>
            <a:ext cx="8077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37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Challenge </a:t>
            </a:r>
            <a:r>
              <a:rPr lang="sl-SI" sz="3600" dirty="0">
                <a:solidFill>
                  <a:srgbClr val="FF6B19"/>
                </a:solidFill>
              </a:rPr>
              <a:t>exercises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20474"/>
            <a:ext cx="8503883" cy="4216881"/>
          </a:xfrm>
        </p:spPr>
        <p:txBody>
          <a:bodyPr>
            <a:normAutofit fontScale="92500"/>
          </a:bodyPr>
          <a:lstStyle/>
          <a:p>
            <a:r>
              <a:rPr lang="sl-SI" dirty="0"/>
              <a:t>Check Lab 1 and Lab 2 Jupyter notebooks and solve challenges at the end</a:t>
            </a:r>
          </a:p>
          <a:p>
            <a:r>
              <a:rPr lang="sl-SI" dirty="0"/>
              <a:t>Train a classifier to predict movie review sentiment</a:t>
            </a:r>
          </a:p>
          <a:p>
            <a:pPr lvl="1"/>
            <a:r>
              <a:rPr lang="sl-SI" dirty="0"/>
              <a:t>Use the provided </a:t>
            </a:r>
            <a:r>
              <a:rPr lang="sl-SI" i="1" dirty="0"/>
              <a:t>IMBD reviews.csv </a:t>
            </a:r>
            <a:r>
              <a:rPr lang="sl-SI" dirty="0"/>
              <a:t>data an split it to train and test set</a:t>
            </a:r>
          </a:p>
          <a:p>
            <a:pPr lvl="1"/>
            <a:r>
              <a:rPr lang="sl-SI" dirty="0"/>
              <a:t>Extract features (e.g. TF-IDF), train model (e.g. SVM) and test it</a:t>
            </a:r>
          </a:p>
          <a:p>
            <a:pPr lvl="1"/>
            <a:r>
              <a:rPr lang="sl-SI" dirty="0"/>
              <a:t>See MLlib documentation at </a:t>
            </a:r>
            <a:r>
              <a:rPr lang="sl-SI" dirty="0">
                <a:hlinkClick r:id="rId3"/>
              </a:rPr>
              <a:t>https://spark.apache.org/docs/latest/ml-guide.html</a:t>
            </a:r>
            <a:r>
              <a:rPr lang="sl-SI" dirty="0"/>
              <a:t> </a:t>
            </a:r>
          </a:p>
          <a:p>
            <a:r>
              <a:rPr lang="sl-SI" dirty="0"/>
              <a:t>Use more nodes with workers on an HPC</a:t>
            </a:r>
          </a:p>
          <a:p>
            <a:pPr lvl="1"/>
            <a:r>
              <a:rPr lang="sl-SI" dirty="0"/>
              <a:t>Adapt HPC lab exercise to be run on multiple nodes</a:t>
            </a:r>
          </a:p>
          <a:p>
            <a:pPr lvl="1"/>
            <a:r>
              <a:rPr lang="sl-SI" dirty="0"/>
              <a:t>Hint: </a:t>
            </a:r>
            <a:r>
              <a:rPr lang="sl-SI" dirty="0">
                <a:hlinkClick r:id="rId4"/>
              </a:rPr>
              <a:t>https://info.gwdg.de/wiki/doku.php?id=wiki:hpc:slurm_sbatch_script_for_spark_applications</a:t>
            </a:r>
            <a:r>
              <a:rPr lang="sl-SI" dirty="0"/>
              <a:t> </a:t>
            </a:r>
          </a:p>
          <a:p>
            <a:r>
              <a:rPr lang="sl-SI" dirty="0"/>
              <a:t>Viewing event logs in the SparkUI after Slurm job is finished</a:t>
            </a:r>
          </a:p>
          <a:p>
            <a:pPr lvl="1"/>
            <a:r>
              <a:rPr lang="sl-SI" dirty="0"/>
              <a:t>Replicate the HPC exercise from before, retrieve logs and run history server to explore SparkUI</a:t>
            </a:r>
          </a:p>
          <a:p>
            <a:pPr lvl="1"/>
            <a:r>
              <a:rPr lang="sl-SI" dirty="0"/>
              <a:t>Hints: </a:t>
            </a:r>
            <a:r>
              <a:rPr lang="sl-SI" dirty="0">
                <a:hlinkClick r:id="rId5"/>
              </a:rPr>
              <a:t>https://researchcomputing.princeton.edu/faq/spark-via-slurm</a:t>
            </a:r>
            <a:r>
              <a:rPr lang="sl-S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9989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References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>
                <a:hlinkClick r:id="rId3"/>
              </a:rPr>
              <a:t>https://training.databricks.com/visualapi.pdf</a:t>
            </a:r>
            <a:r>
              <a:rPr lang="sl-SI" dirty="0"/>
              <a:t> </a:t>
            </a:r>
          </a:p>
          <a:p>
            <a:r>
              <a:rPr lang="sl-SI" dirty="0">
                <a:hlinkClick r:id="rId4"/>
              </a:rPr>
              <a:t>https://events.prace-ri.eu/event/896/</a:t>
            </a:r>
            <a:r>
              <a:rPr lang="sl-SI" dirty="0"/>
              <a:t> </a:t>
            </a:r>
          </a:p>
          <a:p>
            <a:r>
              <a:rPr lang="sl-SI" dirty="0">
                <a:hlinkClick r:id="rId5"/>
              </a:rPr>
              <a:t>https://luminousmen.com/post/spark-core-concepts-explained</a:t>
            </a:r>
            <a:r>
              <a:rPr lang="sl-SI" dirty="0"/>
              <a:t> </a:t>
            </a:r>
          </a:p>
          <a:p>
            <a:r>
              <a:rPr lang="sl-SI" dirty="0">
                <a:hlinkClick r:id="rId6"/>
              </a:rPr>
              <a:t>https://info.gwdg.de/wiki/doku.php?id=wiki:hpc:slurm_sbatch_script_for_spark_applications</a:t>
            </a:r>
            <a:r>
              <a:rPr lang="sl-SI" dirty="0"/>
              <a:t> </a:t>
            </a:r>
          </a:p>
          <a:p>
            <a:r>
              <a:rPr lang="sl-SI" dirty="0">
                <a:hlinkClick r:id="rId7"/>
              </a:rPr>
              <a:t>https://researchcomputing.princeton.edu/faq/spark-via-slurm</a:t>
            </a:r>
            <a:r>
              <a:rPr lang="sl-SI" dirty="0"/>
              <a:t> 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13652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1973802" y="3224212"/>
            <a:ext cx="6744210" cy="874059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/>
          <a:p>
            <a:pPr algn="ctr"/>
            <a:r>
              <a:rPr lang="sl-SI" b="1" dirty="0">
                <a:solidFill>
                  <a:srgbClr val="19317B"/>
                </a:solidFill>
              </a:rPr>
              <a:t>THANK YOU </a:t>
            </a:r>
            <a:r>
              <a:rPr lang="sl-SI" dirty="0">
                <a:solidFill>
                  <a:srgbClr val="19317B"/>
                </a:solidFill>
              </a:rPr>
              <a:t>FOR YOUR ATTENTION</a:t>
            </a:r>
            <a:endParaRPr lang="en-US" dirty="0">
              <a:solidFill>
                <a:srgbClr val="19317B"/>
              </a:solidFill>
            </a:endParaRPr>
          </a:p>
        </p:txBody>
      </p:sp>
      <p:sp>
        <p:nvSpPr>
          <p:cNvPr id="12" name="Shape 100"/>
          <p:cNvSpPr txBox="1">
            <a:spLocks/>
          </p:cNvSpPr>
          <p:nvPr/>
        </p:nvSpPr>
        <p:spPr>
          <a:xfrm>
            <a:off x="4295292" y="4098269"/>
            <a:ext cx="2101231" cy="568630"/>
          </a:xfrm>
          <a:prstGeom prst="rect">
            <a:avLst/>
          </a:prstGeom>
        </p:spPr>
        <p:txBody>
          <a:bodyPr lIns="100779" tIns="100779" rIns="100779" bIns="10077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43" b="1" dirty="0">
                <a:solidFill>
                  <a:srgbClr val="FF6B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www.prace-ri.eu</a:t>
            </a:r>
            <a:endParaRPr lang="en-GB" sz="1543" b="1" dirty="0">
              <a:solidFill>
                <a:srgbClr val="FF6B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73782-DD05-5E42-A0D0-FF9C7DB8A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" t="6986" r="567" b="9712"/>
          <a:stretch/>
        </p:blipFill>
        <p:spPr>
          <a:xfrm>
            <a:off x="5156203" y="1389349"/>
            <a:ext cx="5541735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2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349AD-195A-2949-87C9-9B8F1103A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6" t="7539" b="7620"/>
          <a:stretch/>
        </p:blipFill>
        <p:spPr>
          <a:xfrm>
            <a:off x="4481810" y="1115541"/>
            <a:ext cx="5988874" cy="19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general setup: </a:t>
            </a:r>
            <a:r>
              <a:rPr lang="sl-SI" dirty="0">
                <a:solidFill>
                  <a:srgbClr val="FF6B19"/>
                </a:solidFill>
              </a:rPr>
              <a:t>Twitter sentiment analysis</a:t>
            </a:r>
            <a:endParaRPr lang="en" dirty="0">
              <a:solidFill>
                <a:srgbClr val="FF6B1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BB1AA-93A9-BD41-8980-7B9C41FF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6" y="2699717"/>
            <a:ext cx="7794179" cy="38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D1733-838B-7446-8B51-CA605947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01" y="2437496"/>
            <a:ext cx="5968859" cy="37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8088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2960</TotalTime>
  <Words>3069</Words>
  <Application>Microsoft Macintosh PowerPoint</Application>
  <PresentationFormat>Custom</PresentationFormat>
  <Paragraphs>506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Consolas</vt:lpstr>
      <vt:lpstr>LucidaGrande</vt:lpstr>
      <vt:lpstr>Arvirargus template</vt:lpstr>
      <vt:lpstr>Introduction to Apache Spark </vt:lpstr>
      <vt:lpstr>Agenda</vt:lpstr>
      <vt:lpstr>About Apache Spark</vt:lpstr>
      <vt:lpstr>Apache Spark Use cases</vt:lpstr>
      <vt:lpstr>Apache Spark Use cases</vt:lpstr>
      <vt:lpstr>Apache Spark Use cases</vt:lpstr>
      <vt:lpstr>Apache Spark Use cases</vt:lpstr>
      <vt:lpstr>Apache Spark general setup: Twitter sentiment analysis</vt:lpstr>
      <vt:lpstr>Hadoop MapReduce vs. Apache Spark</vt:lpstr>
      <vt:lpstr>Hadoop MapReduce vs. Apache Spark</vt:lpstr>
      <vt:lpstr>Hadoop MapReduce vs. Apache Spark</vt:lpstr>
      <vt:lpstr>Hadoop MapReduce vs. Apache Spark</vt:lpstr>
      <vt:lpstr>Hadoop MapReduce vs. Apache Spark</vt:lpstr>
      <vt:lpstr>Hadoop MapReduce vs. Apache Spark</vt:lpstr>
      <vt:lpstr>Apacke Spark ecosystem</vt:lpstr>
      <vt:lpstr>Spark ecosystem: Spark core</vt:lpstr>
      <vt:lpstr>Spark ecosystem: Spark SQL</vt:lpstr>
      <vt:lpstr>Spark ecosystem: Streaming</vt:lpstr>
      <vt:lpstr>Spark ecosystem: MLlib</vt:lpstr>
      <vt:lpstr>Spark ecosystem: GraphX</vt:lpstr>
      <vt:lpstr>Spark Execution modes</vt:lpstr>
      <vt:lpstr>Spark execution modes Local mode</vt:lpstr>
      <vt:lpstr>Spark execution modes Cluster mode</vt:lpstr>
      <vt:lpstr>Spark execution modes Cluster mode</vt:lpstr>
      <vt:lpstr>Spark execution modes Cluster mode</vt:lpstr>
      <vt:lpstr>Spark Execution process</vt:lpstr>
      <vt:lpstr>Spark Programming concepts (Resilient distributed datasets  - RDDs)</vt:lpstr>
      <vt:lpstr>Spark Programming concepts (Resilient distributed datasets  - RDDs)</vt:lpstr>
      <vt:lpstr>RDD Operations</vt:lpstr>
      <vt:lpstr>RDD Transformations vs. actions</vt:lpstr>
      <vt:lpstr>Hands On</vt:lpstr>
      <vt:lpstr>RDDs in Spark</vt:lpstr>
      <vt:lpstr>RDDs in Spark</vt:lpstr>
      <vt:lpstr>RDDs in Spark</vt:lpstr>
      <vt:lpstr>RDDs in Spark</vt:lpstr>
      <vt:lpstr>RDDs in Spark</vt:lpstr>
      <vt:lpstr>RDDs in Spark</vt:lpstr>
      <vt:lpstr>RDDs in Spark</vt:lpstr>
      <vt:lpstr>RDDs in Spark</vt:lpstr>
      <vt:lpstr>DataFrames (= RDDs + schema) in Spark</vt:lpstr>
      <vt:lpstr>DataFrames (= RDDs + schema) in Spark</vt:lpstr>
      <vt:lpstr>DataFrames (= RDDs + schema) in Spark</vt:lpstr>
      <vt:lpstr>DataFrames and User Defined Functions (UDF) in Spark</vt:lpstr>
      <vt:lpstr>DataFrames and User Defined Functions (UDF) in Spark</vt:lpstr>
      <vt:lpstr>DataFrames and User Defined Functions (UDF) in Spark</vt:lpstr>
      <vt:lpstr>DataFrames and User Defined Functions (UDF) in Spark</vt:lpstr>
      <vt:lpstr>Spark SQL DataFrame operations</vt:lpstr>
      <vt:lpstr>Spark SQL SQL operations</vt:lpstr>
      <vt:lpstr>Lab exercises - Jupyter</vt:lpstr>
      <vt:lpstr>Lab exercise – Spark on an HPC</vt:lpstr>
      <vt:lpstr>Lab exercise – Spark on an HPC</vt:lpstr>
      <vt:lpstr>Lab exercise – Spark on an HPC</vt:lpstr>
      <vt:lpstr>Lab exercise – Spark on an HPC</vt:lpstr>
      <vt:lpstr>Lab exercise – Spark on an HPC</vt:lpstr>
      <vt:lpstr>Lab exercise – Spark on an HPC</vt:lpstr>
      <vt:lpstr>Challenge exercises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miha arvaj</dc:creator>
  <cp:lastModifiedBy>Žitnik, Slavko</cp:lastModifiedBy>
  <cp:revision>207</cp:revision>
  <cp:lastPrinted>2017-05-09T12:34:47Z</cp:lastPrinted>
  <dcterms:modified xsi:type="dcterms:W3CDTF">2020-09-16T19:50:30Z</dcterms:modified>
</cp:coreProperties>
</file>